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7BBD49-8C52-4FD6-BC3F-9B10E3DF7C66}" type="datetimeFigureOut">
              <a:rPr lang="en-US" smtClean="0"/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9933D59-DF42-4E5E-A8D0-2A45891D303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about.com/chemistry/Differentiating-Baking-Soda-and-Baking-Powder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bread+rising&amp;source=images&amp;cd=&amp;docid=L06IM5WpNF0HiM&amp;tbnid=gLHhxvoMjmIUGM:&amp;ved=0CAUQjRw&amp;url=http://www.edtechlens.com/science-sights-sounds/fungi-and-humans/&amp;ei=_FMHU9fMFNTOkQfxyYDgDg&amp;bvm=bv.61725948,d.eW0&amp;psig=AFQjCNH8Lgvpc4o7EUloWd-uZp_Vbqmelg&amp;ust=13930755651060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youtube.com/watch?v=qylxpwNhF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Leavening </a:t>
            </a:r>
            <a:r>
              <a:rPr lang="en-US" dirty="0" smtClean="0"/>
              <a:t>Agents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Explain the purpose of leavening agents in baked goods</a:t>
            </a:r>
          </a:p>
          <a:p>
            <a:r>
              <a:rPr lang="en-US" dirty="0" smtClean="0"/>
              <a:t>Identify natural leavening agents and describe how they work</a:t>
            </a:r>
          </a:p>
          <a:p>
            <a:r>
              <a:rPr lang="en-US" dirty="0" smtClean="0"/>
              <a:t>Explain the chemical process by which baking soda and baking powder leaven baked goods</a:t>
            </a:r>
          </a:p>
          <a:p>
            <a:r>
              <a:rPr lang="en-US" dirty="0" smtClean="0"/>
              <a:t>Describe the role in yeast leavening</a:t>
            </a:r>
          </a:p>
          <a:p>
            <a:r>
              <a:rPr lang="en-US" dirty="0" smtClean="0"/>
              <a:t>Explain how quick breads are different from other baked products</a:t>
            </a:r>
          </a:p>
          <a:p>
            <a:r>
              <a:rPr lang="en-US" dirty="0" smtClean="0"/>
              <a:t>Compare the leavening agents used in different types of </a:t>
            </a:r>
            <a:r>
              <a:rPr lang="en-US" dirty="0" smtClean="0"/>
              <a:t>cakes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81000"/>
            <a:ext cx="4041775" cy="639762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983163"/>
          </a:xfrm>
        </p:spPr>
        <p:txBody>
          <a:bodyPr/>
          <a:lstStyle/>
          <a:p>
            <a:r>
              <a:rPr lang="en-US" dirty="0" smtClean="0"/>
              <a:t>Baking powder</a:t>
            </a:r>
          </a:p>
          <a:p>
            <a:r>
              <a:rPr lang="en-US" dirty="0" smtClean="0"/>
              <a:t>Baking soda</a:t>
            </a:r>
          </a:p>
          <a:p>
            <a:r>
              <a:rPr lang="en-US" dirty="0" smtClean="0"/>
              <a:t>Double acting baking powder</a:t>
            </a:r>
          </a:p>
          <a:p>
            <a:r>
              <a:rPr lang="en-US" dirty="0" smtClean="0"/>
              <a:t>Quick breads</a:t>
            </a:r>
          </a:p>
          <a:p>
            <a:r>
              <a:rPr lang="en-US" dirty="0" smtClean="0"/>
              <a:t>Fermentation</a:t>
            </a:r>
          </a:p>
          <a:p>
            <a:r>
              <a:rPr lang="en-US" dirty="0" smtClean="0"/>
              <a:t>Single acting baking powder</a:t>
            </a:r>
          </a:p>
        </p:txBody>
      </p:sp>
    </p:spTree>
    <p:extLst>
      <p:ext uri="{BB962C8B-B14F-4D97-AF65-F5344CB8AC3E}">
        <p14:creationId xmlns:p14="http://schemas.microsoft.com/office/powerpoint/2010/main" val="35463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Leavening Agents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1"/>
            <a:ext cx="4040188" cy="533399"/>
          </a:xfrm>
        </p:spPr>
        <p:txBody>
          <a:bodyPr/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4754563"/>
          </a:xfrm>
        </p:spPr>
        <p:txBody>
          <a:bodyPr/>
          <a:lstStyle/>
          <a:p>
            <a:r>
              <a:rPr lang="en-US" dirty="0" smtClean="0"/>
              <a:t>Air – Gives baked goods a “lift”</a:t>
            </a:r>
          </a:p>
          <a:p>
            <a:r>
              <a:rPr lang="en-US" dirty="0" smtClean="0"/>
              <a:t>Air is added by:</a:t>
            </a:r>
          </a:p>
          <a:p>
            <a:pPr lvl="1"/>
            <a:r>
              <a:rPr lang="en-US" dirty="0" smtClean="0"/>
              <a:t>Sifting dry ingredients</a:t>
            </a:r>
          </a:p>
          <a:p>
            <a:pPr lvl="1"/>
            <a:r>
              <a:rPr lang="en-US" dirty="0" smtClean="0"/>
              <a:t>Beating fat with sugar</a:t>
            </a:r>
          </a:p>
          <a:p>
            <a:pPr lvl="1"/>
            <a:r>
              <a:rPr lang="en-US" dirty="0" smtClean="0"/>
              <a:t>Whipping batter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1"/>
            <a:ext cx="4041775" cy="685799"/>
          </a:xfrm>
        </p:spPr>
        <p:txBody>
          <a:bodyPr/>
          <a:lstStyle/>
          <a:p>
            <a:r>
              <a:rPr lang="en-US" dirty="0" smtClean="0"/>
              <a:t>Steam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4041775" cy="3811660"/>
          </a:xfrm>
        </p:spPr>
        <p:txBody>
          <a:bodyPr/>
          <a:lstStyle/>
          <a:p>
            <a:r>
              <a:rPr lang="en-US" dirty="0" smtClean="0"/>
              <a:t>Steam – used in some recipes as a primary leavening agent.</a:t>
            </a:r>
          </a:p>
          <a:p>
            <a:r>
              <a:rPr lang="en-US" dirty="0" smtClean="0"/>
              <a:t>Requires a very hot oven convert the liquid into steam</a:t>
            </a:r>
          </a:p>
          <a:p>
            <a:r>
              <a:rPr lang="en-US" dirty="0" smtClean="0"/>
              <a:t>Steam forms and the batter expands around it. Baking coagulates the protein, setting the structure.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33" y="4961623"/>
            <a:ext cx="2389819" cy="15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Leavening </a:t>
            </a:r>
            <a:r>
              <a:rPr lang="en-US" dirty="0" smtClean="0"/>
              <a:t>Agents using Carbon Dioxide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533400"/>
          </a:xfrm>
        </p:spPr>
        <p:txBody>
          <a:bodyPr/>
          <a:lstStyle/>
          <a:p>
            <a:r>
              <a:rPr lang="en-US" dirty="0" smtClean="0"/>
              <a:t>Baking Soda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/>
          <a:lstStyle/>
          <a:p>
            <a:r>
              <a:rPr lang="en-US" dirty="0" smtClean="0"/>
              <a:t>Chemical Compound sodium bicarbonate</a:t>
            </a:r>
          </a:p>
          <a:p>
            <a:r>
              <a:rPr lang="en-US" dirty="0" smtClean="0"/>
              <a:t>Releases sodium carbonate and carbon dioxide when heated</a:t>
            </a:r>
          </a:p>
          <a:p>
            <a:r>
              <a:rPr lang="en-US" dirty="0" smtClean="0"/>
              <a:t>Baking soda always needs to be used with an acid, to alter the chemical reaction to prevent sodium carbonate from forming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871537"/>
          </a:xfrm>
        </p:spPr>
        <p:txBody>
          <a:bodyPr>
            <a:normAutofit/>
          </a:bodyPr>
          <a:lstStyle/>
          <a:p>
            <a:r>
              <a:rPr lang="en-US" dirty="0" smtClean="0"/>
              <a:t>Baking Soda +  Acid = Baked Goods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91" y="1790178"/>
            <a:ext cx="1226666" cy="13648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86" y="3330879"/>
            <a:ext cx="14478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62400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0178"/>
            <a:ext cx="1300163" cy="1300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0879"/>
            <a:ext cx="1219200" cy="1627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34" y="5334000"/>
            <a:ext cx="1544552" cy="11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Leavening Agents using Carbon Dioxide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4040188" cy="762001"/>
          </a:xfrm>
        </p:spPr>
        <p:txBody>
          <a:bodyPr/>
          <a:lstStyle/>
          <a:p>
            <a:r>
              <a:rPr lang="en-US" dirty="0"/>
              <a:t>Baking Powder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/>
          </a:bodyPr>
          <a:lstStyle/>
          <a:p>
            <a:r>
              <a:rPr lang="en-US" dirty="0"/>
              <a:t>Chemical Compound that contains baking soda, dry acids, and starch or some other filler. </a:t>
            </a:r>
          </a:p>
          <a:p>
            <a:r>
              <a:rPr lang="en-US" dirty="0"/>
              <a:t>Single-acting – starts reacting as soon as liquid is added</a:t>
            </a:r>
          </a:p>
          <a:p>
            <a:r>
              <a:rPr lang="en-US" dirty="0"/>
              <a:t>Double-acting – contains two acids – one that reacts with old liquid and one that reacts with heat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2559050" cy="2559050"/>
          </a:xfrm>
        </p:spPr>
      </p:pic>
      <p:sp>
        <p:nvSpPr>
          <p:cNvPr id="10" name="Rectangle 9"/>
          <p:cNvSpPr/>
          <p:nvPr/>
        </p:nvSpPr>
        <p:spPr>
          <a:xfrm>
            <a:off x="41910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http://video.about.com/chemistry/Differentiating-Baking-Soda-and-Baking-Powder.htm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4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Leavened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Batters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Pour batters – made with a nearly equal ratio of flour to liquid</a:t>
            </a:r>
          </a:p>
          <a:p>
            <a:pPr marL="640080" lvl="2" indent="-274320"/>
            <a:r>
              <a:rPr lang="en-US" dirty="0"/>
              <a:t>Range from thin to hard to </a:t>
            </a:r>
            <a:r>
              <a:rPr lang="en-US" dirty="0" smtClean="0"/>
              <a:t>pour</a:t>
            </a:r>
          </a:p>
          <a:p>
            <a:pPr marL="640080" lvl="2" indent="-274320"/>
            <a:r>
              <a:rPr lang="en-US" dirty="0" smtClean="0"/>
              <a:t>Funnel cake</a:t>
            </a:r>
          </a:p>
          <a:p>
            <a:pPr marL="640080" lvl="2" indent="-274320"/>
            <a:r>
              <a:rPr lang="en-US" dirty="0" smtClean="0"/>
              <a:t>pancakes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Drop batters – two parts flour, one part liquid</a:t>
            </a:r>
          </a:p>
          <a:p>
            <a:pPr lvl="2"/>
            <a:r>
              <a:rPr lang="en-US" dirty="0" smtClean="0"/>
              <a:t>Quick bread loaves</a:t>
            </a:r>
          </a:p>
          <a:p>
            <a:pPr lvl="2"/>
            <a:r>
              <a:rPr lang="en-US" dirty="0" smtClean="0"/>
              <a:t>Some cookies</a:t>
            </a:r>
          </a:p>
          <a:p>
            <a:pPr lvl="2"/>
            <a:r>
              <a:rPr lang="en-US" dirty="0" smtClean="0"/>
              <a:t>muffins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1"/>
            <a:ext cx="4041775" cy="609599"/>
          </a:xfrm>
        </p:spPr>
        <p:txBody>
          <a:bodyPr>
            <a:normAutofit/>
          </a:bodyPr>
          <a:lstStyle/>
          <a:p>
            <a:r>
              <a:rPr lang="en-US" dirty="0" smtClean="0"/>
              <a:t>Dough's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726422"/>
          </a:xfrm>
        </p:spPr>
        <p:txBody>
          <a:bodyPr/>
          <a:lstStyle/>
          <a:p>
            <a:r>
              <a:rPr lang="en-US" dirty="0" smtClean="0"/>
              <a:t>Soft dough's – three parts flour, one part liquid</a:t>
            </a:r>
          </a:p>
          <a:p>
            <a:pPr lvl="1"/>
            <a:r>
              <a:rPr lang="en-US" dirty="0" smtClean="0"/>
              <a:t>Yeast breads</a:t>
            </a:r>
          </a:p>
          <a:p>
            <a:pPr lvl="1"/>
            <a:r>
              <a:rPr lang="en-US" dirty="0" smtClean="0"/>
              <a:t>Pizza crusts</a:t>
            </a:r>
          </a:p>
          <a:p>
            <a:pPr lvl="1"/>
            <a:r>
              <a:rPr lang="en-US" dirty="0" smtClean="0"/>
              <a:t>Biscuits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Stiff dough's – six to eight times as much flour as liquid</a:t>
            </a:r>
          </a:p>
          <a:p>
            <a:pPr lvl="1"/>
            <a:r>
              <a:rPr lang="en-US" dirty="0" smtClean="0"/>
              <a:t>Scones</a:t>
            </a:r>
          </a:p>
          <a:p>
            <a:pPr lvl="1"/>
            <a:r>
              <a:rPr lang="en-US" dirty="0" smtClean="0"/>
              <a:t>Pie crusts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76600"/>
            <a:ext cx="1447800" cy="1018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65" y="5378884"/>
            <a:ext cx="1767720" cy="1176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43200"/>
            <a:ext cx="1828800" cy="1369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10" y="5029200"/>
            <a:ext cx="2024780" cy="13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3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Yeast as a Leavening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Yeast</a:t>
            </a:r>
            <a:r>
              <a:rPr lang="en-US" sz="3200" dirty="0" smtClean="0"/>
              <a:t> – microscopic organism that produces carbon dioxide through fermentation</a:t>
            </a:r>
          </a:p>
          <a:p>
            <a:r>
              <a:rPr lang="en-US" sz="3200" b="1" dirty="0" smtClean="0"/>
              <a:t>Fermentation</a:t>
            </a:r>
            <a:r>
              <a:rPr lang="en-US" sz="3200" dirty="0" smtClean="0"/>
              <a:t> </a:t>
            </a:r>
            <a:r>
              <a:rPr lang="en-US" sz="3200" dirty="0" smtClean="0"/>
              <a:t>– </a:t>
            </a:r>
            <a:r>
              <a:rPr lang="en-US" sz="3200" dirty="0" smtClean="0"/>
              <a:t>a biological reaction that slowly splits </a:t>
            </a:r>
            <a:r>
              <a:rPr lang="en-US" sz="3200" dirty="0" smtClean="0"/>
              <a:t>compounds into simpler substances</a:t>
            </a:r>
          </a:p>
          <a:p>
            <a:endParaRPr lang="en-US" dirty="0"/>
          </a:p>
        </p:txBody>
      </p:sp>
      <p:pic>
        <p:nvPicPr>
          <p:cNvPr id="4" name="Picture 2" descr="http://www.edtechlens.com/wp-content/uploads/Yeast-Rising-Bread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6" y="3810000"/>
            <a:ext cx="4012265" cy="267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Yeast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Ingredient Purposes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Flour</a:t>
            </a:r>
            <a:r>
              <a:rPr lang="en-US" dirty="0" smtClean="0"/>
              <a:t> – provides structure</a:t>
            </a:r>
          </a:p>
          <a:p>
            <a:r>
              <a:rPr lang="en-US" b="1" dirty="0" smtClean="0"/>
              <a:t>Liquid</a:t>
            </a:r>
            <a:r>
              <a:rPr lang="en-US" dirty="0" smtClean="0"/>
              <a:t> – provides medium that dissolves other ingredients and transports them to the yeast cells.</a:t>
            </a:r>
          </a:p>
          <a:p>
            <a:r>
              <a:rPr lang="en-US" b="1" dirty="0" smtClean="0"/>
              <a:t>Salt</a:t>
            </a:r>
            <a:r>
              <a:rPr lang="en-US" dirty="0" smtClean="0"/>
              <a:t> – prevents enzymes from breaking down protein</a:t>
            </a:r>
          </a:p>
          <a:p>
            <a:r>
              <a:rPr lang="en-US" b="1" dirty="0" smtClean="0"/>
              <a:t>Sugar</a:t>
            </a:r>
            <a:r>
              <a:rPr lang="en-US" dirty="0" smtClean="0"/>
              <a:t> - helps the crust brown and adds flavor</a:t>
            </a:r>
          </a:p>
          <a:p>
            <a:r>
              <a:rPr lang="en-US" b="1" dirty="0" smtClean="0"/>
              <a:t>Fat </a:t>
            </a:r>
            <a:r>
              <a:rPr lang="en-US" dirty="0" smtClean="0"/>
              <a:t>- makes bread tender</a:t>
            </a:r>
          </a:p>
          <a:p>
            <a:r>
              <a:rPr lang="en-US" b="1" dirty="0" smtClean="0"/>
              <a:t>Eggs</a:t>
            </a:r>
            <a:r>
              <a:rPr lang="en-US" dirty="0" smtClean="0"/>
              <a:t> - makes bread rich in texture and flavor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86" y="4495800"/>
            <a:ext cx="1425968" cy="106809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706" y="1633688"/>
            <a:ext cx="1219200" cy="1670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57600"/>
            <a:ext cx="1690688" cy="1266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3" y="5254209"/>
            <a:ext cx="1914525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86" y="609600"/>
            <a:ext cx="1424020" cy="166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52" y="2551175"/>
            <a:ext cx="1766888" cy="15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307"/>
            <a:ext cx="8229600" cy="1143000"/>
          </a:xfrm>
        </p:spPr>
        <p:txBody>
          <a:bodyPr/>
          <a:lstStyle/>
          <a:p>
            <a:r>
              <a:rPr lang="en-US" dirty="0" smtClean="0"/>
              <a:t>Quick Breads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Quick Breads are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b="1" dirty="0" smtClean="0"/>
              <a:t>made with yeast</a:t>
            </a:r>
            <a:r>
              <a:rPr lang="en-US" dirty="0" smtClean="0"/>
              <a:t>, they don’t need time to rise. </a:t>
            </a:r>
          </a:p>
          <a:p>
            <a:r>
              <a:rPr lang="en-US" dirty="0" smtClean="0"/>
              <a:t>Made with steam or carbon dioxide that is produced with baking powder or baking soda.</a:t>
            </a:r>
          </a:p>
          <a:p>
            <a:r>
              <a:rPr lang="en-US" dirty="0" smtClean="0"/>
              <a:t> Examples: </a:t>
            </a:r>
          </a:p>
          <a:p>
            <a:pPr lvl="1"/>
            <a:r>
              <a:rPr lang="en-US" dirty="0" smtClean="0"/>
              <a:t>Muffins</a:t>
            </a:r>
          </a:p>
          <a:p>
            <a:pPr lvl="1"/>
            <a:r>
              <a:rPr lang="en-US" dirty="0" smtClean="0"/>
              <a:t>Coffee cakes</a:t>
            </a:r>
          </a:p>
          <a:p>
            <a:pPr lvl="1"/>
            <a:r>
              <a:rPr lang="en-US" dirty="0" smtClean="0"/>
              <a:t>Cake-like breads</a:t>
            </a:r>
          </a:p>
          <a:p>
            <a:pPr lvl="1"/>
            <a:r>
              <a:rPr lang="en-US" dirty="0" smtClean="0"/>
              <a:t>Popovers</a:t>
            </a:r>
          </a:p>
          <a:p>
            <a:pPr lvl="1"/>
            <a:r>
              <a:rPr lang="en-US" dirty="0" smtClean="0"/>
              <a:t>Biscuits</a:t>
            </a:r>
          </a:p>
          <a:p>
            <a:pPr lvl="1"/>
            <a:r>
              <a:rPr lang="en-US" b="1" dirty="0"/>
              <a:t>The History of Bread - The Chemistry of Baking Soda and </a:t>
            </a:r>
            <a:r>
              <a:rPr lang="en-US" b="1" dirty="0" smtClean="0"/>
              <a:t>Yeast (4:28)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www.youtube.com/watch?v=qylxpwNhFYI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2743200" cy="20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7378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253</TotalTime>
  <Words>467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Thatch</vt:lpstr>
      <vt:lpstr>Leavening Agents</vt:lpstr>
      <vt:lpstr>PowerPoint Presentation</vt:lpstr>
      <vt:lpstr>Leavening Agents</vt:lpstr>
      <vt:lpstr>Leavening Agents using Carbon Dioxide</vt:lpstr>
      <vt:lpstr>Leavening Agents using Carbon Dioxide</vt:lpstr>
      <vt:lpstr>Making Leavened Products</vt:lpstr>
      <vt:lpstr>Yeast as a Leavening Agent</vt:lpstr>
      <vt:lpstr>Making Yeast Products</vt:lpstr>
      <vt:lpstr>Quick Breads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21: Leavening Agents</dc:title>
  <dc:creator>Holly Moyer</dc:creator>
  <cp:lastModifiedBy>ERICSSON, DENISE</cp:lastModifiedBy>
  <cp:revision>18</cp:revision>
  <dcterms:created xsi:type="dcterms:W3CDTF">2014-02-21T13:03:52Z</dcterms:created>
  <dcterms:modified xsi:type="dcterms:W3CDTF">2014-03-12T16:19:40Z</dcterms:modified>
</cp:coreProperties>
</file>